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1"/>
  </p:notesMasterIdLst>
  <p:sldIdLst>
    <p:sldId id="256" r:id="rId2"/>
    <p:sldId id="313" r:id="rId3"/>
    <p:sldId id="267" r:id="rId4"/>
    <p:sldId id="281" r:id="rId5"/>
    <p:sldId id="269" r:id="rId6"/>
    <p:sldId id="274" r:id="rId7"/>
    <p:sldId id="280" r:id="rId8"/>
    <p:sldId id="272" r:id="rId9"/>
    <p:sldId id="307" r:id="rId10"/>
    <p:sldId id="297" r:id="rId11"/>
    <p:sldId id="270" r:id="rId12"/>
    <p:sldId id="298" r:id="rId13"/>
    <p:sldId id="308" r:id="rId14"/>
    <p:sldId id="289" r:id="rId15"/>
    <p:sldId id="299" r:id="rId16"/>
    <p:sldId id="300" r:id="rId17"/>
    <p:sldId id="282" r:id="rId18"/>
    <p:sldId id="303" r:id="rId19"/>
    <p:sldId id="301" r:id="rId20"/>
    <p:sldId id="302" r:id="rId21"/>
    <p:sldId id="286" r:id="rId22"/>
    <p:sldId id="304" r:id="rId23"/>
    <p:sldId id="291" r:id="rId24"/>
    <p:sldId id="305" r:id="rId25"/>
    <p:sldId id="312" r:id="rId26"/>
    <p:sldId id="293" r:id="rId27"/>
    <p:sldId id="294" r:id="rId28"/>
    <p:sldId id="306" r:id="rId29"/>
    <p:sldId id="31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9543"/>
    <a:srgbClr val="56B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4389" autoAdjust="0"/>
    <p:restoredTop sz="94660"/>
  </p:normalViewPr>
  <p:slideViewPr>
    <p:cSldViewPr>
      <p:cViewPr varScale="1">
        <p:scale>
          <a:sx n="86" d="100"/>
          <a:sy n="86" d="100"/>
        </p:scale>
        <p:origin x="324" y="7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9103A-F037-4440-BD0B-DC18CC8E4DCE}" type="datetimeFigureOut">
              <a:rPr lang="en-US" smtClean="0"/>
              <a:pPr/>
              <a:t>7/20/2019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A832A-3494-4DFB-B448-59E8767CE1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97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A832A-3494-4DFB-B448-59E8767CE1D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93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A832A-3494-4DFB-B448-59E8767CE1D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9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A832A-3494-4DFB-B448-59E8767CE1D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9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354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62575"/>
            <a:ext cx="6400800" cy="3810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895600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57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6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8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9F6E18-9342-406C-A232-66D2295FEBF5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6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93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46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540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5401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2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6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7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371601"/>
            <a:ext cx="5111750" cy="4343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14600"/>
            <a:ext cx="3008313" cy="3200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87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447799"/>
            <a:ext cx="5486400" cy="3279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F6E18-9342-406C-A232-66D2295FEBF5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0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F6E18-9342-406C-A232-66D2295FEBF5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EB6C0-DE31-4877-8F93-0CD5F38B52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5843501"/>
            <a:ext cx="91440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3"/>
          <p:cNvSpPr txBox="1">
            <a:spLocks/>
          </p:cNvSpPr>
          <p:nvPr/>
        </p:nvSpPr>
        <p:spPr>
          <a:xfrm>
            <a:off x="7924800" y="632460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CyberCamp 2019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2594"/>
            <a:ext cx="1127124" cy="11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5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rep.rickp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Securing Linux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endParaRPr lang="en-US" sz="1800" dirty="0"/>
          </a:p>
          <a:p>
            <a:r>
              <a:rPr lang="en-US" sz="3300" dirty="0"/>
              <a:t>Ricky Payne CISSP, AWS CSA, RHCE, RHCSA, Security+ , BS-IST, AS-CET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38C248-6E4C-4D07-84D9-955335649731}"/>
              </a:ext>
            </a:extLst>
          </p:cNvPr>
          <p:cNvSpPr txBox="1">
            <a:spLocks/>
          </p:cNvSpPr>
          <p:nvPr/>
        </p:nvSpPr>
        <p:spPr>
          <a:xfrm>
            <a:off x="457200" y="2637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CyberCamp</a:t>
            </a:r>
            <a:r>
              <a:rPr lang="en-US" dirty="0">
                <a:solidFill>
                  <a:schemeClr val="bg1"/>
                </a:solidFill>
              </a:rPr>
              <a:t>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User, Groups, Passwords</a:t>
            </a:r>
            <a:br>
              <a:rPr lang="en-US" dirty="0"/>
            </a:br>
            <a:r>
              <a:rPr lang="en-US" dirty="0"/>
              <a:t>GUI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do the same via GUI</a:t>
            </a:r>
          </a:p>
          <a:p>
            <a:r>
              <a:rPr lang="en-US" dirty="0"/>
              <a:t>From System -&gt; Administration -&gt; Users and Groups </a:t>
            </a:r>
          </a:p>
          <a:p>
            <a:r>
              <a:rPr lang="en-US" dirty="0"/>
              <a:t>Terminal: users-admin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819400"/>
            <a:ext cx="1562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63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Users, Groups, Passwords</a:t>
            </a:r>
            <a:br>
              <a:rPr lang="en-US" dirty="0"/>
            </a:b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 entry </a:t>
            </a:r>
          </a:p>
          <a:p>
            <a:endParaRPr lang="en-US" dirty="0"/>
          </a:p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/shadow entry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chage</a:t>
            </a:r>
            <a:r>
              <a:rPr lang="en-US" dirty="0"/>
              <a:t> –l </a:t>
            </a:r>
            <a:r>
              <a:rPr lang="en-US" dirty="0" err="1"/>
              <a:t>yourname</a:t>
            </a:r>
            <a:endParaRPr lang="en-US" dirty="0"/>
          </a:p>
          <a:p>
            <a:r>
              <a:rPr lang="en-US" dirty="0"/>
              <a:t>$1 = MD5, $6 = SHA512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2975" y="3825100"/>
            <a:ext cx="666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  sha256 password hash         ‘Last pass change’   Min  Max Warn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226400" y="3539906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84856" y="3535624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77075" y="3507638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76400"/>
            <a:ext cx="43053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64293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Arrow Connector 29"/>
          <p:cNvCxnSpPr/>
          <p:nvPr/>
        </p:nvCxnSpPr>
        <p:spPr>
          <a:xfrm flipV="1">
            <a:off x="6772275" y="3495789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238875" y="3495789"/>
            <a:ext cx="152400" cy="3293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781675" y="3495789"/>
            <a:ext cx="228600" cy="3293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14800" y="2209800"/>
            <a:ext cx="438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 password  UID  GID  name  home  shell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398225" y="1924605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156681" y="1920323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5541225" y="1924605"/>
            <a:ext cx="381000" cy="3138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922225" y="1920323"/>
            <a:ext cx="397879" cy="2901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6531825" y="1941588"/>
            <a:ext cx="381000" cy="3252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141425" y="1941588"/>
            <a:ext cx="381000" cy="3181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062913" y="1892337"/>
            <a:ext cx="0" cy="3181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16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User, Groups, Passwords</a:t>
            </a:r>
            <a:br>
              <a:rPr lang="en-US" dirty="0"/>
            </a:br>
            <a:r>
              <a:rPr lang="en-US" dirty="0"/>
              <a:t>Hash, Aging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 or </a:t>
            </a:r>
            <a:r>
              <a:rPr lang="en-US" dirty="0" err="1">
                <a:solidFill>
                  <a:srgbClr val="FF0000"/>
                </a:solidFill>
              </a:rPr>
              <a:t>gedit</a:t>
            </a:r>
            <a:r>
              <a:rPr lang="en-US" dirty="0">
                <a:solidFill>
                  <a:srgbClr val="FF0000"/>
                </a:solidFill>
              </a:rPr>
              <a:t>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pam.d</a:t>
            </a:r>
            <a:r>
              <a:rPr lang="en-US" dirty="0">
                <a:solidFill>
                  <a:srgbClr val="FF0000"/>
                </a:solidFill>
              </a:rPr>
              <a:t>/common-password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Remove sha512, exit via :</a:t>
            </a:r>
            <a:r>
              <a:rPr lang="en-US" dirty="0" err="1">
                <a:solidFill>
                  <a:srgbClr val="FF0000"/>
                </a:solidFill>
              </a:rPr>
              <a:t>wq</a:t>
            </a:r>
            <a:r>
              <a:rPr lang="en-US" dirty="0">
                <a:solidFill>
                  <a:srgbClr val="FF0000"/>
                </a:solidFill>
              </a:rPr>
              <a:t> or save and close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passwd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tail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/shadow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chage</a:t>
            </a:r>
            <a:r>
              <a:rPr lang="en-US" dirty="0">
                <a:solidFill>
                  <a:srgbClr val="FF0000"/>
                </a:solidFill>
              </a:rPr>
              <a:t> –l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chage</a:t>
            </a:r>
            <a:r>
              <a:rPr lang="en-US" dirty="0">
                <a:solidFill>
                  <a:srgbClr val="FF0000"/>
                </a:solidFill>
              </a:rPr>
              <a:t> –M 60 –m 7 –W 7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tail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/shadow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 or </a:t>
            </a:r>
            <a:r>
              <a:rPr lang="en-US" dirty="0" err="1">
                <a:solidFill>
                  <a:srgbClr val="FF0000"/>
                </a:solidFill>
              </a:rPr>
              <a:t>gedit</a:t>
            </a:r>
            <a:r>
              <a:rPr lang="en-US" dirty="0">
                <a:solidFill>
                  <a:srgbClr val="FF0000"/>
                </a:solidFill>
              </a:rPr>
              <a:t>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pam.d</a:t>
            </a:r>
            <a:r>
              <a:rPr lang="en-US" dirty="0">
                <a:solidFill>
                  <a:srgbClr val="FF0000"/>
                </a:solidFill>
              </a:rPr>
              <a:t>/common-password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Add sha256, exit via :</a:t>
            </a:r>
            <a:r>
              <a:rPr lang="en-US" dirty="0" err="1">
                <a:solidFill>
                  <a:srgbClr val="FF0000"/>
                </a:solidFill>
              </a:rPr>
              <a:t>wq</a:t>
            </a:r>
            <a:r>
              <a:rPr lang="en-US" dirty="0">
                <a:solidFill>
                  <a:srgbClr val="FF0000"/>
                </a:solidFill>
              </a:rPr>
              <a:t> or save and close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passwd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tail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/shadow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1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User, Groups, Passwords</a:t>
            </a:r>
            <a:br>
              <a:rPr lang="en-US" dirty="0"/>
            </a:br>
            <a:r>
              <a:rPr lang="en-US" dirty="0"/>
              <a:t>Complexity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sudo</a:t>
            </a:r>
            <a:r>
              <a:rPr lang="en-US" dirty="0">
                <a:solidFill>
                  <a:srgbClr val="FF0000"/>
                </a:solidFill>
              </a:rPr>
              <a:t> apt-get install </a:t>
            </a:r>
            <a:r>
              <a:rPr lang="en-US" dirty="0" err="1">
                <a:solidFill>
                  <a:srgbClr val="FF0000"/>
                </a:solidFill>
              </a:rPr>
              <a:t>libpam-cracklib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vi or </a:t>
            </a:r>
            <a:r>
              <a:rPr lang="en-US" dirty="0" err="1">
                <a:solidFill>
                  <a:srgbClr val="FF0000"/>
                </a:solidFill>
              </a:rPr>
              <a:t>gedit</a:t>
            </a:r>
            <a:r>
              <a:rPr lang="en-US" dirty="0">
                <a:solidFill>
                  <a:srgbClr val="FF0000"/>
                </a:solidFill>
              </a:rPr>
              <a:t>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pam.d</a:t>
            </a:r>
            <a:r>
              <a:rPr lang="en-US" dirty="0">
                <a:solidFill>
                  <a:srgbClr val="FF0000"/>
                </a:solidFill>
              </a:rPr>
              <a:t>/common-password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password </a:t>
            </a:r>
            <a:r>
              <a:rPr lang="en-US" dirty="0" err="1">
                <a:solidFill>
                  <a:srgbClr val="FF0000"/>
                </a:solidFill>
              </a:rPr>
              <a:t>requisitie</a:t>
            </a:r>
            <a:r>
              <a:rPr lang="en-US" dirty="0">
                <a:solidFill>
                  <a:srgbClr val="FF0000"/>
                </a:solidFill>
              </a:rPr>
              <a:t> pam_cracklib.so line</a:t>
            </a:r>
          </a:p>
          <a:p>
            <a:pPr lvl="3"/>
            <a:r>
              <a:rPr lang="en-US" dirty="0" err="1">
                <a:solidFill>
                  <a:srgbClr val="FF0000"/>
                </a:solidFill>
              </a:rPr>
              <a:t>dcredit</a:t>
            </a:r>
            <a:r>
              <a:rPr lang="en-US" dirty="0">
                <a:solidFill>
                  <a:srgbClr val="FF0000"/>
                </a:solidFill>
              </a:rPr>
              <a:t>=1 </a:t>
            </a:r>
            <a:r>
              <a:rPr lang="en-US" dirty="0" err="1">
                <a:solidFill>
                  <a:srgbClr val="FF0000"/>
                </a:solidFill>
              </a:rPr>
              <a:t>ucredit</a:t>
            </a:r>
            <a:r>
              <a:rPr lang="en-US" dirty="0">
                <a:solidFill>
                  <a:srgbClr val="FF0000"/>
                </a:solidFill>
              </a:rPr>
              <a:t>=1 </a:t>
            </a:r>
            <a:r>
              <a:rPr lang="en-US" dirty="0" err="1">
                <a:solidFill>
                  <a:srgbClr val="FF0000"/>
                </a:solidFill>
              </a:rPr>
              <a:t>lcredit</a:t>
            </a:r>
            <a:r>
              <a:rPr lang="en-US" dirty="0">
                <a:solidFill>
                  <a:srgbClr val="FF0000"/>
                </a:solidFill>
              </a:rPr>
              <a:t>=1 </a:t>
            </a:r>
            <a:r>
              <a:rPr lang="en-US" dirty="0" err="1">
                <a:solidFill>
                  <a:srgbClr val="FF0000"/>
                </a:solidFill>
              </a:rPr>
              <a:t>ocredit</a:t>
            </a:r>
            <a:r>
              <a:rPr lang="en-US" dirty="0">
                <a:solidFill>
                  <a:srgbClr val="FF0000"/>
                </a:solidFill>
              </a:rPr>
              <a:t>=1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password pam_unix.so line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remember=24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0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1.ytimg.com/vi/HQgI9iqQfyA/maxresdefaul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9050" y="1219200"/>
            <a:ext cx="9211732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Package Mgmt, File Permissions </a:t>
            </a:r>
          </a:p>
        </p:txBody>
      </p:sp>
    </p:spTree>
    <p:extLst>
      <p:ext uri="{BB962C8B-B14F-4D97-AF65-F5344CB8AC3E}">
        <p14:creationId xmlns:p14="http://schemas.microsoft.com/office/powerpoint/2010/main" val="3069736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Package Mgmt, File Permissions</a:t>
            </a:r>
            <a:br>
              <a:rPr lang="en-US" dirty="0"/>
            </a:br>
            <a:r>
              <a:rPr lang="en-US" dirty="0"/>
              <a:t>Apt-file, Updates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install a package and prepare to update 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install apt-file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apt-file update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update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upgrade (Press N! for now)</a:t>
            </a:r>
          </a:p>
          <a:p>
            <a:r>
              <a:rPr lang="en-US" dirty="0"/>
              <a:t>Package Management via GUI: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System &gt; Administration &gt; Update Manager</a:t>
            </a:r>
          </a:p>
        </p:txBody>
      </p:sp>
    </p:spTree>
    <p:extLst>
      <p:ext uri="{BB962C8B-B14F-4D97-AF65-F5344CB8AC3E}">
        <p14:creationId xmlns:p14="http://schemas.microsoft.com/office/powerpoint/2010/main" val="267677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Package Mgmt, File Permissions</a:t>
            </a:r>
            <a:br>
              <a:rPr lang="en-US" dirty="0"/>
            </a:br>
            <a:r>
              <a:rPr lang="en-US" dirty="0" err="1"/>
              <a:t>chmod</a:t>
            </a:r>
            <a:r>
              <a:rPr lang="en-US" dirty="0"/>
              <a:t>, </a:t>
            </a:r>
            <a:r>
              <a:rPr lang="en-US" dirty="0" err="1"/>
              <a:t>chown</a:t>
            </a:r>
            <a:r>
              <a:rPr lang="en-US" dirty="0"/>
              <a:t>, </a:t>
            </a:r>
            <a:r>
              <a:rPr lang="en-US" dirty="0" err="1"/>
              <a:t>chgrp</a:t>
            </a:r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Let’s review our home folder’s permissions, set </a:t>
            </a:r>
            <a:r>
              <a:rPr lang="en-US" dirty="0" err="1"/>
              <a:t>cybercamp</a:t>
            </a:r>
            <a:r>
              <a:rPr lang="en-US" dirty="0"/>
              <a:t> as the group for the Camp folder, and deny others access.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ls -l /home/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mkdir</a:t>
            </a:r>
            <a:r>
              <a:rPr lang="en-US" dirty="0">
                <a:solidFill>
                  <a:srgbClr val="FF0000"/>
                </a:solidFill>
              </a:rPr>
              <a:t> ~/Camp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chgrp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cybercamp</a:t>
            </a:r>
            <a:r>
              <a:rPr lang="en-US" dirty="0">
                <a:solidFill>
                  <a:srgbClr val="FF0000"/>
                </a:solidFill>
              </a:rPr>
              <a:t> ~/Camp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chmod</a:t>
            </a:r>
            <a:r>
              <a:rPr lang="en-US" dirty="0">
                <a:solidFill>
                  <a:srgbClr val="FF0000"/>
                </a:solidFill>
              </a:rPr>
              <a:t> 770 ~/Camp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0" y="4876800"/>
            <a:ext cx="1306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– Read</a:t>
            </a:r>
          </a:p>
          <a:p>
            <a:r>
              <a:rPr lang="en-US" dirty="0"/>
              <a:t>2 – Write</a:t>
            </a:r>
          </a:p>
          <a:p>
            <a:r>
              <a:rPr lang="en-US" dirty="0"/>
              <a:t>1 – Execute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05" y="3505200"/>
            <a:ext cx="4410075" cy="65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4368761"/>
            <a:ext cx="29241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55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computercrusher.com/website2013/wp-content/uploads/2013/02/PC_circuit_wallpaper_by_xmen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0" y="1295400"/>
            <a:ext cx="9144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Services / Daemons</a:t>
            </a:r>
          </a:p>
        </p:txBody>
      </p:sp>
    </p:spTree>
    <p:extLst>
      <p:ext uri="{BB962C8B-B14F-4D97-AF65-F5344CB8AC3E}">
        <p14:creationId xmlns:p14="http://schemas.microsoft.com/office/powerpoint/2010/main" val="232461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/>
              <a:t>Services / Daemons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Let’s disable/enable a service identified in our port probing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install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service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status, stop, start, restart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install </a:t>
            </a:r>
            <a:r>
              <a:rPr lang="en-US" dirty="0" err="1">
                <a:solidFill>
                  <a:srgbClr val="FF0000"/>
                </a:solidFill>
              </a:rPr>
              <a:t>sysv-rc-conf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chkconfig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sysv-rc-conf</a:t>
            </a:r>
            <a:r>
              <a:rPr lang="en-US" dirty="0">
                <a:solidFill>
                  <a:srgbClr val="FF0000"/>
                </a:solidFill>
              </a:rPr>
              <a:t> –list, or </a:t>
            </a:r>
            <a:r>
              <a:rPr lang="en-US" dirty="0" err="1">
                <a:solidFill>
                  <a:srgbClr val="FF0000"/>
                </a:solidFill>
              </a:rPr>
              <a:t>chkconfig</a:t>
            </a:r>
            <a:r>
              <a:rPr lang="en-US" dirty="0">
                <a:solidFill>
                  <a:srgbClr val="FF0000"/>
                </a:solidFill>
              </a:rPr>
              <a:t> --list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sysv-rc-conf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on, or </a:t>
            </a:r>
            <a:r>
              <a:rPr lang="en-US" dirty="0" err="1">
                <a:solidFill>
                  <a:srgbClr val="FF0000"/>
                </a:solidFill>
              </a:rPr>
              <a:t>chkconfig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on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sysv-rc-conf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–list, or </a:t>
            </a:r>
            <a:r>
              <a:rPr lang="en-US" dirty="0" err="1">
                <a:solidFill>
                  <a:srgbClr val="FF0000"/>
                </a:solidFill>
              </a:rPr>
              <a:t>chkconfig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–list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service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start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lsof</a:t>
            </a:r>
            <a:r>
              <a:rPr lang="en-US" dirty="0">
                <a:solidFill>
                  <a:srgbClr val="FF0000"/>
                </a:solidFill>
              </a:rPr>
              <a:t> –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:22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ps</a:t>
            </a:r>
            <a:r>
              <a:rPr lang="en-US" dirty="0">
                <a:solidFill>
                  <a:srgbClr val="FF0000"/>
                </a:solidFill>
              </a:rPr>
              <a:t> aux | </a:t>
            </a:r>
            <a:r>
              <a:rPr lang="en-US" dirty="0" err="1">
                <a:solidFill>
                  <a:srgbClr val="FF0000"/>
                </a:solidFill>
              </a:rPr>
              <a:t>grep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or PID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495800"/>
            <a:ext cx="3949786" cy="247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25" y="2362200"/>
            <a:ext cx="33432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303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981200" y="4975225"/>
            <a:ext cx="7162800" cy="1044575"/>
          </a:xfrm>
        </p:spPr>
        <p:txBody>
          <a:bodyPr/>
          <a:lstStyle/>
          <a:p>
            <a:r>
              <a:rPr lang="en-US" dirty="0"/>
              <a:t>Port scan, Port monitoring</a:t>
            </a:r>
          </a:p>
        </p:txBody>
      </p:sp>
      <p:pic>
        <p:nvPicPr>
          <p:cNvPr id="4098" name="Picture 2" descr="http://1.bp.blogspot.com/_GQg3QOi2Naw/S773mdHXt_I/AAAAAAAAAXs/tPpydlMC6yE/s1600/portsc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6543674" cy="398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8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715000" cy="47244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Over 13.5 years of progressive DevSecOps experience from Intern to Security Analyst -&gt; Architect -&gt; CSO -&gt; Sr. Eng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Built and operationalized vuln mgmt process for 1000s of globally distributed machines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Built “Gold Standard” federal security programs that produced 10+ federally certified systems. 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Expert generalist: from pre-sales proposal work, policy and reference architecture development, requirements decomposition into agile sprints, proof of concepts, implementation, operations, and technical training to incident response.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600"/>
              <a:buFont typeface="Arial"/>
              <a:buNone/>
            </a:pPr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Mentored/taught Windows and Linux security at CyberPatriot/CyberCamps since 2013. Accomplishments include 1st and 2nd in State and 1st in Regionals.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600"/>
              <a:buFont typeface="Arial"/>
              <a:buNone/>
            </a:pPr>
            <a:endParaRPr lang="en-US" sz="16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As a Sr. SecEng for a global, Silicon Valley InsureTech firm, engaged in all SecOps activities for 1000s of heterogeneous machines across multiple cloud technologies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72200" y="43434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Ricky Payne</a:t>
            </a:r>
          </a:p>
          <a:p>
            <a:r>
              <a:rPr lang="en-US" dirty="0"/>
              <a:t>CISSP, AWS CSA, RHCE, RHCSA, Security+, BS-IST, AS-CET</a:t>
            </a:r>
          </a:p>
          <a:p>
            <a:r>
              <a:rPr lang="en-US" dirty="0">
                <a:hlinkClick r:id="rId3"/>
              </a:rPr>
              <a:t>grep.rickp@gmail.com</a:t>
            </a:r>
            <a:endParaRPr lang="en-US" dirty="0"/>
          </a:p>
          <a:p>
            <a:r>
              <a:rPr lang="en-US" dirty="0"/>
              <a:t>@RickPayne929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524000"/>
            <a:ext cx="262219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83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/>
              <a:t>Port scan, Port monitoring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Let’s identify the system’s open ports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apt-file search /</a:t>
            </a:r>
            <a:r>
              <a:rPr lang="en-US" dirty="0" err="1">
                <a:solidFill>
                  <a:srgbClr val="FF0000"/>
                </a:solidFill>
              </a:rPr>
              <a:t>usr</a:t>
            </a:r>
            <a:r>
              <a:rPr lang="en-US" dirty="0">
                <a:solidFill>
                  <a:srgbClr val="FF0000"/>
                </a:solidFill>
              </a:rPr>
              <a:t>/bin/</a:t>
            </a:r>
            <a:r>
              <a:rPr lang="en-US" dirty="0" err="1">
                <a:solidFill>
                  <a:srgbClr val="FF0000"/>
                </a:solidFill>
              </a:rPr>
              <a:t>nmap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install </a:t>
            </a:r>
            <a:r>
              <a:rPr lang="en-US" dirty="0" err="1">
                <a:solidFill>
                  <a:srgbClr val="FF0000"/>
                </a:solidFill>
              </a:rPr>
              <a:t>nmap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Ifconfig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Note </a:t>
            </a:r>
            <a:r>
              <a:rPr lang="en-US" dirty="0" err="1">
                <a:solidFill>
                  <a:srgbClr val="FF0000"/>
                </a:solidFill>
              </a:rPr>
              <a:t>inet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addr</a:t>
            </a:r>
            <a:r>
              <a:rPr lang="en-US" dirty="0">
                <a:solidFill>
                  <a:srgbClr val="FF0000"/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sudo </a:t>
            </a:r>
            <a:r>
              <a:rPr lang="en-US" dirty="0" err="1">
                <a:solidFill>
                  <a:srgbClr val="FF0000"/>
                </a:solidFill>
              </a:rPr>
              <a:t>nmap</a:t>
            </a:r>
            <a:r>
              <a:rPr lang="en-US" dirty="0">
                <a:solidFill>
                  <a:srgbClr val="FF0000"/>
                </a:solidFill>
              </a:rPr>
              <a:t> –p 1-1024 &lt;</a:t>
            </a:r>
            <a:r>
              <a:rPr lang="en-US" dirty="0" err="1">
                <a:solidFill>
                  <a:srgbClr val="FF0000"/>
                </a:solidFill>
              </a:rPr>
              <a:t>inet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addr</a:t>
            </a:r>
            <a:r>
              <a:rPr lang="en-US" dirty="0">
                <a:solidFill>
                  <a:srgbClr val="FF0000"/>
                </a:solidFill>
              </a:rPr>
              <a:t> noted above&gt;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Note open ports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netstat</a:t>
            </a:r>
            <a:r>
              <a:rPr lang="en-US" dirty="0">
                <a:solidFill>
                  <a:srgbClr val="FF0000"/>
                </a:solidFill>
              </a:rPr>
              <a:t> –</a:t>
            </a:r>
            <a:r>
              <a:rPr lang="en-US" dirty="0" err="1">
                <a:solidFill>
                  <a:srgbClr val="FF0000"/>
                </a:solidFill>
              </a:rPr>
              <a:t>tuln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service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stop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Press up to rerun </a:t>
            </a:r>
            <a:r>
              <a:rPr lang="en-US" dirty="0" err="1">
                <a:solidFill>
                  <a:srgbClr val="FF0000"/>
                </a:solidFill>
              </a:rPr>
              <a:t>nmap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netstat</a:t>
            </a:r>
            <a:r>
              <a:rPr lang="en-US" dirty="0">
                <a:solidFill>
                  <a:srgbClr val="FF0000"/>
                </a:solidFill>
              </a:rPr>
              <a:t> again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What happened?</a:t>
            </a:r>
          </a:p>
          <a:p>
            <a:r>
              <a:rPr lang="en-US" dirty="0"/>
              <a:t>Network tools GUI: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System &gt; Administration &gt; Network Tools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gnome-</a:t>
            </a:r>
            <a:r>
              <a:rPr lang="en-US" dirty="0" err="1">
                <a:solidFill>
                  <a:srgbClr val="FF0000"/>
                </a:solidFill>
              </a:rPr>
              <a:t>nettool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610100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904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communities.vmware.com/servlet/JiveServlet/showImage/38-17526-25390/wallsofffi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460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Firewall</a:t>
            </a:r>
          </a:p>
        </p:txBody>
      </p:sp>
    </p:spTree>
    <p:extLst>
      <p:ext uri="{BB962C8B-B14F-4D97-AF65-F5344CB8AC3E}">
        <p14:creationId xmlns:p14="http://schemas.microsoft.com/office/powerpoint/2010/main" val="2235161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/>
              <a:t>Firewall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Let’s enable Ubuntu’s uncomplicated firewall and add a network specific SSH exception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apt-get install </a:t>
            </a:r>
            <a:r>
              <a:rPr lang="en-US" dirty="0" err="1">
                <a:solidFill>
                  <a:srgbClr val="FF0000"/>
                </a:solidFill>
              </a:rPr>
              <a:t>gufw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gufw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Click: Enabled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Add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Check: Show extended actions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Click: Advanced tab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0, Allow, In, Log, TCP, From 192.168.128.0/24: 22, To blank: 22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Click: Add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user@myIP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Success? Let’s see what happened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64" y="2028825"/>
            <a:ext cx="3346436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530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tgbuildings.co.uk/uploads/backgrounds/background_logs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19201"/>
            <a:ext cx="9144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Audit Logs</a:t>
            </a:r>
          </a:p>
        </p:txBody>
      </p:sp>
    </p:spTree>
    <p:extLst>
      <p:ext uri="{BB962C8B-B14F-4D97-AF65-F5344CB8AC3E}">
        <p14:creationId xmlns:p14="http://schemas.microsoft.com/office/powerpoint/2010/main" val="1062812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/>
              <a:t>Audit logs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Let’s investigate the logs to see what happened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less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rsyslog.conf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tail 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/log/auth.log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grep -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fail !$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tail 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/log/messages or tail /</a:t>
            </a:r>
            <a:r>
              <a:rPr lang="en-US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/log/syslog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Any ideas?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gufw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 add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Check: Show extended actions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Click: Advanced tab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0, Allow, In, Log, TCP, From 192.168.128.0/24: </a:t>
            </a:r>
            <a:r>
              <a:rPr lang="en-US" b="1" u="sng" dirty="0">
                <a:solidFill>
                  <a:srgbClr val="FF0000"/>
                </a:solidFill>
              </a:rPr>
              <a:t>22</a:t>
            </a:r>
            <a:r>
              <a:rPr lang="en-US" dirty="0">
                <a:solidFill>
                  <a:srgbClr val="FF0000"/>
                </a:solidFill>
              </a:rPr>
              <a:t>, To blank: 22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Click: Add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user@myIP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Success?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86" y="2438400"/>
            <a:ext cx="6096000" cy="50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276600"/>
            <a:ext cx="6477000" cy="39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796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Guidance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DISA STIGs - http://iase.disa.mil/stigs/Pages/index.aspx</a:t>
            </a:r>
          </a:p>
          <a:p>
            <a:r>
              <a:rPr lang="en-US" dirty="0"/>
              <a:t>CIS Benchmarks - https://benchmarks.cisecurity.org/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29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Some common commands in the console</a:t>
            </a:r>
          </a:p>
          <a:p>
            <a:r>
              <a:rPr lang="en-US" dirty="0"/>
              <a:t>Understanding users, groups and passwords</a:t>
            </a:r>
          </a:p>
          <a:p>
            <a:r>
              <a:rPr lang="en-US" dirty="0"/>
              <a:t>Auditing and modifying file permissions</a:t>
            </a:r>
          </a:p>
          <a:p>
            <a:r>
              <a:rPr lang="en-US" dirty="0"/>
              <a:t>Basic package management</a:t>
            </a:r>
          </a:p>
          <a:p>
            <a:r>
              <a:rPr lang="en-US" dirty="0"/>
              <a:t>Starting and Stopping Daemons</a:t>
            </a:r>
          </a:p>
          <a:p>
            <a:r>
              <a:rPr lang="en-US" dirty="0"/>
              <a:t>How to identify open network ports</a:t>
            </a:r>
          </a:p>
          <a:p>
            <a:r>
              <a:rPr lang="en-US" dirty="0"/>
              <a:t>Understanding firewall configuration</a:t>
            </a:r>
          </a:p>
          <a:p>
            <a:r>
              <a:rPr lang="en-US" dirty="0"/>
              <a:t>Using the audit logs</a:t>
            </a:r>
          </a:p>
          <a:p>
            <a:r>
              <a:rPr lang="en-US" dirty="0"/>
              <a:t>Security Guidance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1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releasedonkey.com/big/TVY1Qk1qRTNPVGt3TlRBM01sNUJNbDVCYW5CblhrRnRaVGN3TXprNU1EVTROZw/picture-of-tom-cruise-in-mission-impossible-large-pictur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3825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Mission…</a:t>
            </a:r>
          </a:p>
        </p:txBody>
      </p:sp>
    </p:spTree>
    <p:extLst>
      <p:ext uri="{BB962C8B-B14F-4D97-AF65-F5344CB8AC3E}">
        <p14:creationId xmlns:p14="http://schemas.microsoft.com/office/powerpoint/2010/main" val="158010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/>
              <a:t>Your mission….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Delete the </a:t>
            </a:r>
            <a:r>
              <a:rPr lang="en-US" dirty="0" err="1"/>
              <a:t>testgroup</a:t>
            </a:r>
            <a:endParaRPr lang="en-US" dirty="0"/>
          </a:p>
          <a:p>
            <a:r>
              <a:rPr lang="en-US" dirty="0"/>
              <a:t>Remove </a:t>
            </a:r>
            <a:r>
              <a:rPr lang="en-US" dirty="0" err="1"/>
              <a:t>badguy</a:t>
            </a:r>
            <a:r>
              <a:rPr lang="en-US" dirty="0"/>
              <a:t> from the </a:t>
            </a:r>
            <a:r>
              <a:rPr lang="en-US" dirty="0" err="1"/>
              <a:t>sudo</a:t>
            </a:r>
            <a:r>
              <a:rPr lang="en-US" dirty="0"/>
              <a:t> group</a:t>
            </a:r>
          </a:p>
          <a:p>
            <a:r>
              <a:rPr lang="en-US" dirty="0"/>
              <a:t>Lock the </a:t>
            </a:r>
            <a:r>
              <a:rPr lang="en-US" dirty="0" err="1"/>
              <a:t>badguy</a:t>
            </a:r>
            <a:r>
              <a:rPr lang="en-US" dirty="0"/>
              <a:t> account</a:t>
            </a:r>
          </a:p>
          <a:p>
            <a:r>
              <a:rPr lang="en-US" dirty="0"/>
              <a:t>Install </a:t>
            </a:r>
            <a:r>
              <a:rPr lang="en-US" dirty="0" err="1"/>
              <a:t>vsftpd</a:t>
            </a:r>
            <a:endParaRPr lang="en-US" dirty="0"/>
          </a:p>
          <a:p>
            <a:r>
              <a:rPr lang="en-US" dirty="0"/>
              <a:t>Ensure the service is started</a:t>
            </a:r>
          </a:p>
          <a:p>
            <a:r>
              <a:rPr lang="en-US" dirty="0"/>
              <a:t>Ensure the service persistently starts</a:t>
            </a:r>
          </a:p>
          <a:p>
            <a:r>
              <a:rPr lang="en-US" dirty="0"/>
              <a:t>Identify which port was opened</a:t>
            </a:r>
          </a:p>
          <a:p>
            <a:r>
              <a:rPr lang="en-US" dirty="0"/>
              <a:t>Add the port exception to the firewall </a:t>
            </a:r>
          </a:p>
          <a:p>
            <a:r>
              <a:rPr lang="en-US" dirty="0"/>
              <a:t>Replicate the following perms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r>
              <a:rPr lang="en-US" dirty="0"/>
              <a:t>Set the </a:t>
            </a:r>
            <a:r>
              <a:rPr lang="en-US" dirty="0" err="1"/>
              <a:t>cybercamp’s</a:t>
            </a:r>
            <a:r>
              <a:rPr lang="en-US" dirty="0"/>
              <a:t> password to </a:t>
            </a:r>
          </a:p>
          <a:p>
            <a:pPr lvl="1"/>
            <a:r>
              <a:rPr lang="en-US" dirty="0"/>
              <a:t>expire in 60 days, 1 day minimum change and a 15 day warning</a:t>
            </a:r>
          </a:p>
          <a:p>
            <a:r>
              <a:rPr lang="en-US" dirty="0"/>
              <a:t>Configure the system password hash to sha512</a:t>
            </a:r>
          </a:p>
          <a:p>
            <a:r>
              <a:rPr lang="en-US" dirty="0"/>
              <a:t>Perform package upgrades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4038600"/>
            <a:ext cx="4343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35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Package Mgmt, File Permissions</a:t>
            </a:r>
            <a:br>
              <a:rPr lang="en-US" dirty="0"/>
            </a:br>
            <a:r>
              <a:rPr lang="en-US" dirty="0"/>
              <a:t> BACKUP - </a:t>
            </a:r>
            <a:r>
              <a:rPr lang="en-US" dirty="0" err="1"/>
              <a:t>setfacl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Let’s configure the file system ACL option, create mount.txt, set root as the owner and group, deny others access, but allow </a:t>
            </a:r>
            <a:r>
              <a:rPr lang="en-US" dirty="0" err="1"/>
              <a:t>yourname</a:t>
            </a:r>
            <a:r>
              <a:rPr lang="en-US" dirty="0"/>
              <a:t> to read via </a:t>
            </a:r>
            <a:r>
              <a:rPr lang="en-US" dirty="0" err="1"/>
              <a:t>setacl</a:t>
            </a:r>
            <a:r>
              <a:rPr lang="en-US" dirty="0"/>
              <a:t> permissions</a:t>
            </a:r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vi or </a:t>
            </a:r>
            <a:r>
              <a:rPr lang="en-US" dirty="0" err="1">
                <a:solidFill>
                  <a:srgbClr val="FF0000"/>
                </a:solidFill>
              </a:rPr>
              <a:t>gedit</a:t>
            </a:r>
            <a:r>
              <a:rPr lang="en-US" dirty="0">
                <a:solidFill>
                  <a:srgbClr val="FF0000"/>
                </a:solidFill>
              </a:rPr>
              <a:t>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fstab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Add </a:t>
            </a:r>
            <a:r>
              <a:rPr lang="en-US" dirty="0" err="1">
                <a:solidFill>
                  <a:srgbClr val="FF0000"/>
                </a:solidFill>
              </a:rPr>
              <a:t>acl</a:t>
            </a:r>
            <a:r>
              <a:rPr lang="en-US" dirty="0">
                <a:solidFill>
                  <a:srgbClr val="FF0000"/>
                </a:solidFill>
              </a:rPr>
              <a:t>, option after ext4 and separate via ,comma,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reboot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mount &gt; mount.txt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cat mount.txt | </a:t>
            </a:r>
            <a:r>
              <a:rPr lang="en-US" dirty="0" err="1">
                <a:solidFill>
                  <a:srgbClr val="FF0000"/>
                </a:solidFill>
              </a:rPr>
              <a:t>grep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acl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ll</a:t>
            </a:r>
            <a:r>
              <a:rPr lang="en-US" dirty="0">
                <a:solidFill>
                  <a:srgbClr val="FF0000"/>
                </a:solidFill>
              </a:rPr>
              <a:t>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chown</a:t>
            </a:r>
            <a:r>
              <a:rPr lang="en-US" dirty="0">
                <a:solidFill>
                  <a:srgbClr val="FF0000"/>
                </a:solidFill>
              </a:rPr>
              <a:t> root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chgrp</a:t>
            </a:r>
            <a:r>
              <a:rPr lang="en-US" dirty="0">
                <a:solidFill>
                  <a:srgbClr val="FF0000"/>
                </a:solidFill>
              </a:rPr>
              <a:t> root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chmod</a:t>
            </a:r>
            <a:r>
              <a:rPr lang="en-US" dirty="0">
                <a:solidFill>
                  <a:srgbClr val="FF0000"/>
                </a:solidFill>
              </a:rPr>
              <a:t> 600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getfacl</a:t>
            </a:r>
            <a:r>
              <a:rPr lang="en-US" dirty="0">
                <a:solidFill>
                  <a:srgbClr val="FF0000"/>
                </a:solidFill>
              </a:rPr>
              <a:t>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setfacl</a:t>
            </a:r>
            <a:r>
              <a:rPr lang="en-US" dirty="0">
                <a:solidFill>
                  <a:srgbClr val="FF0000"/>
                </a:solidFill>
              </a:rPr>
              <a:t> –help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setfacl</a:t>
            </a:r>
            <a:r>
              <a:rPr lang="en-US" dirty="0">
                <a:solidFill>
                  <a:srgbClr val="FF0000"/>
                </a:solidFill>
              </a:rPr>
              <a:t> –m u:yourname:r mount.txt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getfacl</a:t>
            </a:r>
            <a:r>
              <a:rPr lang="en-US" dirty="0">
                <a:solidFill>
                  <a:srgbClr val="FF0000"/>
                </a:solidFill>
              </a:rPr>
              <a:t> mount.txt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6400800" cy="1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0194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63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Linux 201 Overview</a:t>
            </a:r>
          </a:p>
          <a:p>
            <a:r>
              <a:rPr lang="en-US" dirty="0"/>
              <a:t>Users, Groups, Passwords</a:t>
            </a:r>
          </a:p>
          <a:p>
            <a:r>
              <a:rPr lang="en-US" dirty="0"/>
              <a:t>Package Mgmt, File Permissions</a:t>
            </a:r>
          </a:p>
          <a:p>
            <a:r>
              <a:rPr lang="en-US" dirty="0"/>
              <a:t>Services / Daemons</a:t>
            </a:r>
          </a:p>
          <a:p>
            <a:r>
              <a:rPr lang="en-US" dirty="0"/>
              <a:t>Port scans, Port monitoring</a:t>
            </a:r>
          </a:p>
          <a:p>
            <a:r>
              <a:rPr lang="en-US" dirty="0"/>
              <a:t>Firewall</a:t>
            </a:r>
          </a:p>
          <a:p>
            <a:r>
              <a:rPr lang="en-US" dirty="0"/>
              <a:t>Audit Logs: /</a:t>
            </a:r>
            <a:r>
              <a:rPr lang="en-US" dirty="0" err="1"/>
              <a:t>var</a:t>
            </a:r>
            <a:r>
              <a:rPr lang="en-US" dirty="0"/>
              <a:t>/log/messages,auth.log</a:t>
            </a:r>
          </a:p>
          <a:p>
            <a:r>
              <a:rPr lang="en-US" dirty="0"/>
              <a:t>Security Guidance</a:t>
            </a:r>
          </a:p>
          <a:p>
            <a:r>
              <a:rPr lang="en-US" dirty="0"/>
              <a:t>Your mission…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8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linuxfan.gr/wp-content/uploads/2012/09/TuxInSchoolComputerLa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38250"/>
            <a:ext cx="9144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Linux 201</a:t>
            </a:r>
          </a:p>
        </p:txBody>
      </p:sp>
    </p:spTree>
    <p:extLst>
      <p:ext uri="{BB962C8B-B14F-4D97-AF65-F5344CB8AC3E}">
        <p14:creationId xmlns:p14="http://schemas.microsoft.com/office/powerpoint/2010/main" val="198939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201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is advanced and will be fast paced</a:t>
            </a:r>
          </a:p>
          <a:p>
            <a:r>
              <a:rPr lang="en-US" dirty="0"/>
              <a:t>The course intent is to be practical with open discussions</a:t>
            </a:r>
          </a:p>
          <a:p>
            <a:r>
              <a:rPr lang="en-US" dirty="0"/>
              <a:t>Please pay attention and keep up the best you can</a:t>
            </a:r>
          </a:p>
          <a:p>
            <a:r>
              <a:rPr lang="en-US" dirty="0"/>
              <a:t>Let’s begin! </a:t>
            </a:r>
          </a:p>
        </p:txBody>
      </p:sp>
      <p:sp>
        <p:nvSpPr>
          <p:cNvPr id="4" name="AutoShape 2" descr="http://upload.wikimedia.org/wikipedia/commons/thumb/a/af/Tux.png/220px-Tux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://upload.wikimedia.org/wikipedia/commons/thumb/a/af/Tux.png/220px-Tux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Commands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66579"/>
              </p:ext>
            </p:extLst>
          </p:nvPr>
        </p:nvGraphicFramePr>
        <p:xfrm>
          <a:off x="228600" y="1524000"/>
          <a:ext cx="8763000" cy="42895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036">
                <a:tc>
                  <a:txBody>
                    <a:bodyPr/>
                    <a:lstStyle/>
                    <a:p>
                      <a:r>
                        <a:rPr lang="en-US" dirty="0"/>
                        <a:t>&lt;</a:t>
                      </a:r>
                      <a:r>
                        <a:rPr lang="en-US" dirty="0" err="1"/>
                        <a:t>cmd</a:t>
                      </a:r>
                      <a:r>
                        <a:rPr lang="en-US" dirty="0"/>
                        <a:t>&gt; --help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  usage / 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cat --help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dirty="0"/>
                        <a:t>apropos</a:t>
                      </a:r>
                      <a:r>
                        <a:rPr lang="en-US" baseline="0" dirty="0"/>
                        <a:t> &lt;key word&gt;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  <a:r>
                        <a:rPr lang="en-US" baseline="0" dirty="0"/>
                        <a:t> manual pages for &lt;keyword&gt;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apropos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man</a:t>
                      </a:r>
                      <a:r>
                        <a:rPr lang="en-US" baseline="0" dirty="0"/>
                        <a:t> &lt;</a:t>
                      </a:r>
                      <a:r>
                        <a:rPr lang="en-US" baseline="0" dirty="0" err="1"/>
                        <a:t>cmd</a:t>
                      </a:r>
                      <a:r>
                        <a:rPr lang="en-US" baseline="0" dirty="0"/>
                        <a:t>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 page for &lt;</a:t>
                      </a:r>
                      <a:r>
                        <a:rPr lang="en-US" dirty="0" err="1"/>
                        <a:t>cmd</a:t>
                      </a:r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man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passwd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sudo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 as another</a:t>
                      </a:r>
                      <a:r>
                        <a:rPr lang="en-US" baseline="0" dirty="0"/>
                        <a:t> 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sudo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cat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/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passwd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dirty="0" err="1"/>
                        <a:t>grep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for a string in a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sudo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cat 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/log/secure |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grep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failed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vi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vi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vi 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tmp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vi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</a:t>
                      </a:r>
                      <a:r>
                        <a:rPr lang="en-US" baseline="0" dirty="0"/>
                        <a:t> a file in the 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sudo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fin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d / -type f -perm 0777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a file to the 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cat 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passwd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tail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Print the bottom</a:t>
                      </a:r>
                      <a:r>
                        <a:rPr lang="en-US" baseline="0" dirty="0"/>
                        <a:t> of a file (-f to follow!)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sudo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tail –f /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var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/log/secure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485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bpmforreal.files.wordpress.com/2011/12/an-angry-mob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6199" y="1238250"/>
            <a:ext cx="92202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Users, Groups, Passwords</a:t>
            </a:r>
          </a:p>
        </p:txBody>
      </p:sp>
    </p:spTree>
    <p:extLst>
      <p:ext uri="{BB962C8B-B14F-4D97-AF65-F5344CB8AC3E}">
        <p14:creationId xmlns:p14="http://schemas.microsoft.com/office/powerpoint/2010/main" val="8669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User, Groups, Passwords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the stage:</a:t>
            </a:r>
          </a:p>
          <a:p>
            <a:pPr lvl="1"/>
            <a:r>
              <a:rPr lang="en-US" dirty="0"/>
              <a:t>What users are on my system?</a:t>
            </a:r>
          </a:p>
          <a:p>
            <a:pPr lvl="1"/>
            <a:r>
              <a:rPr lang="en-US" dirty="0"/>
              <a:t>What users are in what groups? Admin? </a:t>
            </a:r>
            <a:r>
              <a:rPr lang="en-US" dirty="0" err="1"/>
              <a:t>Sudo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Is the root account locked?</a:t>
            </a:r>
          </a:p>
          <a:p>
            <a:pPr lvl="1"/>
            <a:r>
              <a:rPr lang="en-US" dirty="0"/>
              <a:t>Anything suspicious in the </a:t>
            </a:r>
            <a:r>
              <a:rPr lang="en-US" dirty="0" err="1"/>
              <a:t>sudoers</a:t>
            </a:r>
            <a:r>
              <a:rPr lang="en-US" dirty="0"/>
              <a:t> file?</a:t>
            </a:r>
          </a:p>
          <a:p>
            <a:pPr lvl="1"/>
            <a:r>
              <a:rPr lang="en-US" dirty="0"/>
              <a:t>Do all authorized users have a complex, strongly hashed, aging password?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966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7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User, Groups, Passwords -</a:t>
            </a:r>
            <a:br>
              <a:rPr lang="en-US" dirty="0"/>
            </a:br>
            <a:r>
              <a:rPr lang="en-US" dirty="0"/>
              <a:t>Add user/group, check root/</a:t>
            </a:r>
            <a:r>
              <a:rPr lang="en-US" dirty="0" err="1"/>
              <a:t>sudoers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Let’s create a user, add him to a group, and check root account status and </a:t>
            </a:r>
            <a:r>
              <a:rPr lang="en-US" dirty="0" err="1"/>
              <a:t>sudoers</a:t>
            </a:r>
            <a:endParaRPr lang="en-US" dirty="0"/>
          </a:p>
          <a:p>
            <a:r>
              <a:rPr lang="en-US" dirty="0"/>
              <a:t>From the terminal(sudo as needed):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adduser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r>
              <a:rPr lang="en-US" dirty="0">
                <a:solidFill>
                  <a:srgbClr val="FF0000"/>
                </a:solidFill>
              </a:rPr>
              <a:t> (use </a:t>
            </a:r>
            <a:r>
              <a:rPr lang="en-US" dirty="0" err="1">
                <a:solidFill>
                  <a:srgbClr val="FF0000"/>
                </a:solidFill>
              </a:rPr>
              <a:t>cybercamp</a:t>
            </a:r>
            <a:r>
              <a:rPr lang="en-US" dirty="0">
                <a:solidFill>
                  <a:srgbClr val="FF0000"/>
                </a:solidFill>
              </a:rPr>
              <a:t> for password)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adduser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sudo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usermod</a:t>
            </a:r>
            <a:r>
              <a:rPr lang="en-US" dirty="0">
                <a:solidFill>
                  <a:srgbClr val="FF0000"/>
                </a:solidFill>
              </a:rPr>
              <a:t> –a –G </a:t>
            </a:r>
            <a:r>
              <a:rPr lang="en-US" dirty="0" err="1">
                <a:solidFill>
                  <a:srgbClr val="FF0000"/>
                </a:solidFill>
              </a:rPr>
              <a:t>sudo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addgroup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testgroup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su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Verify from terminal with: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id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groups </a:t>
            </a:r>
            <a:r>
              <a:rPr lang="en-US" dirty="0" err="1">
                <a:solidFill>
                  <a:srgbClr val="FF0000"/>
                </a:solidFill>
              </a:rPr>
              <a:t>yourname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Root status, </a:t>
            </a:r>
            <a:r>
              <a:rPr lang="en-US" dirty="0" err="1"/>
              <a:t>sudoers</a:t>
            </a:r>
            <a:r>
              <a:rPr lang="en-US" dirty="0"/>
              <a:t> check: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Passwd</a:t>
            </a:r>
            <a:r>
              <a:rPr lang="en-US" dirty="0">
                <a:solidFill>
                  <a:srgbClr val="FF0000"/>
                </a:solidFill>
              </a:rPr>
              <a:t> –S root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less /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sudoers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Create a </a:t>
            </a:r>
            <a:r>
              <a:rPr lang="en-US" dirty="0" err="1"/>
              <a:t>badguy</a:t>
            </a:r>
            <a:r>
              <a:rPr lang="en-US" dirty="0"/>
              <a:t> user and add him to the </a:t>
            </a:r>
            <a:r>
              <a:rPr lang="en-US" dirty="0" err="1"/>
              <a:t>sudo</a:t>
            </a:r>
            <a:r>
              <a:rPr lang="en-US" dirty="0"/>
              <a:t> group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0535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ca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ybercamp" id="{2C308532-9D98-4F40-A2EF-841E87786786}" vid="{210FA1A8-AAC9-44A8-9B1B-871693708A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1712</TotalTime>
  <Words>1484</Words>
  <Application>Microsoft Office PowerPoint</Application>
  <PresentationFormat>On-screen Show (4:3)</PresentationFormat>
  <Paragraphs>260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cybercamp</vt:lpstr>
      <vt:lpstr>Securing Linux</vt:lpstr>
      <vt:lpstr>About Me</vt:lpstr>
      <vt:lpstr>Agenda</vt:lpstr>
      <vt:lpstr>Linux 201</vt:lpstr>
      <vt:lpstr>Linux 201</vt:lpstr>
      <vt:lpstr>Common Commands</vt:lpstr>
      <vt:lpstr>Users, Groups, Passwords</vt:lpstr>
      <vt:lpstr>User, Groups, Passwords</vt:lpstr>
      <vt:lpstr>User, Groups, Passwords - Add user/group, check root/sudoers</vt:lpstr>
      <vt:lpstr>User, Groups, Passwords GUI</vt:lpstr>
      <vt:lpstr>Users, Groups, Passwords /etc/passwd /etc/shadow</vt:lpstr>
      <vt:lpstr>User, Groups, Passwords Hash, Aging</vt:lpstr>
      <vt:lpstr>User, Groups, Passwords Complexity</vt:lpstr>
      <vt:lpstr>Package Mgmt, File Permissions </vt:lpstr>
      <vt:lpstr>Package Mgmt, File Permissions Apt-file, Updates </vt:lpstr>
      <vt:lpstr>Package Mgmt, File Permissions chmod, chown, chgrp </vt:lpstr>
      <vt:lpstr>Services / Daemons</vt:lpstr>
      <vt:lpstr>Services / Daemons</vt:lpstr>
      <vt:lpstr>Port scan, Port monitoring</vt:lpstr>
      <vt:lpstr>Port scan, Port monitoring</vt:lpstr>
      <vt:lpstr>Firewall</vt:lpstr>
      <vt:lpstr>Firewall</vt:lpstr>
      <vt:lpstr>Audit Logs</vt:lpstr>
      <vt:lpstr>Audit logs</vt:lpstr>
      <vt:lpstr>Security Guidance</vt:lpstr>
      <vt:lpstr>What we learned…</vt:lpstr>
      <vt:lpstr>Your Mission…</vt:lpstr>
      <vt:lpstr>Your mission….</vt:lpstr>
      <vt:lpstr>Package Mgmt, File Permissions  BACKUP - setfacl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CyberCamp 2016</dc:title>
  <dc:creator>Scott W. DeVault</dc:creator>
  <cp:lastModifiedBy>Ricky Payne</cp:lastModifiedBy>
  <cp:revision>152</cp:revision>
  <dcterms:created xsi:type="dcterms:W3CDTF">2013-06-13T00:30:14Z</dcterms:created>
  <dcterms:modified xsi:type="dcterms:W3CDTF">2019-07-20T19:12:54Z</dcterms:modified>
</cp:coreProperties>
</file>